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3"/>
  </p:notesMasterIdLst>
  <p:sldIdLst>
    <p:sldId id="257" r:id="rId2"/>
    <p:sldId id="275" r:id="rId3"/>
    <p:sldId id="278" r:id="rId4"/>
    <p:sldId id="279" r:id="rId5"/>
    <p:sldId id="281" r:id="rId6"/>
    <p:sldId id="280" r:id="rId7"/>
    <p:sldId id="283" r:id="rId8"/>
    <p:sldId id="286" r:id="rId9"/>
    <p:sldId id="287" r:id="rId10"/>
    <p:sldId id="288" r:id="rId11"/>
    <p:sldId id="285" r:id="rId12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6" autoAdjust="0"/>
    <p:restoredTop sz="94660"/>
  </p:normalViewPr>
  <p:slideViewPr>
    <p:cSldViewPr snapToGrid="0">
      <p:cViewPr varScale="1">
        <p:scale>
          <a:sx n="73" d="100"/>
          <a:sy n="73" d="100"/>
        </p:scale>
        <p:origin x="-624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99D9D6-62B6-4393-A50C-E651088469F2}" type="datetimeFigureOut">
              <a:rPr lang="cs-CZ" smtClean="0"/>
              <a:pPr/>
              <a:t>25.04.2018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517DA4-B7F9-46A4-A78E-B458162E7E8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13368472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517DA4-B7F9-46A4-A78E-B458162E7E89}" type="slidenum">
              <a:rPr lang="cs-CZ" smtClean="0"/>
              <a:pPr/>
              <a:t>1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36201777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517DA4-B7F9-46A4-A78E-B458162E7E89}" type="slidenum">
              <a:rPr lang="cs-CZ" smtClean="0"/>
              <a:pPr/>
              <a:t>2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3480623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BBA50-37BF-4916-87F4-47EF2817C52F}" type="datetime1">
              <a:rPr lang="cs-CZ" smtClean="0"/>
              <a:pPr/>
              <a:t>25.04.2018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57D35-1518-4542-AE9F-569B608B547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8649925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481C1B-931E-4A0B-A1FF-5788DA96006B}" type="datetime1">
              <a:rPr lang="cs-CZ" smtClean="0"/>
              <a:pPr/>
              <a:t>25.04.2018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57D35-1518-4542-AE9F-569B608B547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27784166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1B4917-F9A2-43D9-8967-1CA2600A675C}" type="datetime1">
              <a:rPr lang="cs-CZ" smtClean="0"/>
              <a:pPr/>
              <a:t>25.04.2018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57D35-1518-4542-AE9F-569B608B547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8196025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B8919-7B24-4B1C-AB2C-23AD5AAFC617}" type="datetime1">
              <a:rPr lang="cs-CZ" smtClean="0"/>
              <a:pPr/>
              <a:t>25.04.2018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57D35-1518-4542-AE9F-569B608B547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7172215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D5E2D-6E1B-4733-B8AE-06D5E16E73AA}" type="datetime1">
              <a:rPr lang="cs-CZ" smtClean="0"/>
              <a:pPr/>
              <a:t>25.04.2018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57D35-1518-4542-AE9F-569B608B547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33530225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76F2A-3F3E-4E74-954E-9D11670AFC51}" type="datetime1">
              <a:rPr lang="cs-CZ" smtClean="0"/>
              <a:pPr/>
              <a:t>25.04.2018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57D35-1518-4542-AE9F-569B608B547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2939673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36B041-4CC7-439D-B813-7729225826BA}" type="datetime1">
              <a:rPr lang="cs-CZ" smtClean="0"/>
              <a:pPr/>
              <a:t>25.04.2018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57D35-1518-4542-AE9F-569B608B547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27913183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D0874-6B4F-4C11-AEC1-64AB2D6750C2}" type="datetime1">
              <a:rPr lang="cs-CZ" smtClean="0"/>
              <a:pPr/>
              <a:t>25.04.2018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57D35-1518-4542-AE9F-569B608B547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6196441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B6E5E-50AD-45B2-8A7D-E3DCD986D8C0}" type="datetime1">
              <a:rPr lang="cs-CZ" smtClean="0"/>
              <a:pPr/>
              <a:t>25.04.2018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57D35-1518-4542-AE9F-569B608B547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40549958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8AF15-131F-4905-821F-BF1BBA22CF40}" type="datetime1">
              <a:rPr lang="cs-CZ" smtClean="0"/>
              <a:pPr/>
              <a:t>25.04.2018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57D35-1518-4542-AE9F-569B608B547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25827569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CF3A9-7BA6-4441-B4DD-AE1FEEB32251}" type="datetime1">
              <a:rPr lang="cs-CZ" smtClean="0"/>
              <a:pPr/>
              <a:t>25.04.2018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57D35-1518-4542-AE9F-569B608B547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14808456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2BD502-F27A-4B6F-A22A-C1223E4913B9}" type="datetime1">
              <a:rPr lang="cs-CZ" smtClean="0"/>
              <a:pPr/>
              <a:t>25.04.2018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B57D35-1518-4542-AE9F-569B608B547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15150770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mailto:vachkova@muzeumprahy.cz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61366"/>
            <a:ext cx="9144000" cy="2843092"/>
          </a:xfrm>
        </p:spPr>
        <p:txBody>
          <a:bodyPr>
            <a:normAutofit/>
          </a:bodyPr>
          <a:lstStyle/>
          <a:p>
            <a:r>
              <a:rPr lang="cs-CZ" b="1" dirty="0" smtClean="0"/>
              <a:t>Možnosti hry v roli ve vyučování dějepisu</a:t>
            </a:r>
            <a:br>
              <a:rPr lang="cs-CZ" b="1" dirty="0" smtClean="0"/>
            </a:br>
            <a:r>
              <a:rPr lang="cs-CZ" b="1" dirty="0" smtClean="0"/>
              <a:t>z pohledu didaktiky dějepisu</a:t>
            </a:r>
            <a:endParaRPr lang="cs-CZ" dirty="0"/>
          </a:p>
        </p:txBody>
      </p:sp>
      <p:sp>
        <p:nvSpPr>
          <p:cNvPr id="4" name="Podnadpis 3"/>
          <p:cNvSpPr>
            <a:spLocks noGrp="1"/>
          </p:cNvSpPr>
          <p:nvPr>
            <p:ph type="subTitle" idx="1"/>
          </p:nvPr>
        </p:nvSpPr>
        <p:spPr>
          <a:xfrm>
            <a:off x="300446" y="3135086"/>
            <a:ext cx="11510683" cy="1802673"/>
          </a:xfrm>
        </p:spPr>
        <p:txBody>
          <a:bodyPr>
            <a:normAutofit fontScale="85000" lnSpcReduction="20000"/>
          </a:bodyPr>
          <a:lstStyle/>
          <a:p>
            <a:endParaRPr lang="cs-CZ" dirty="0" smtClean="0"/>
          </a:p>
          <a:p>
            <a:r>
              <a:rPr lang="cs-CZ" dirty="0" smtClean="0"/>
              <a:t>Mgr</a:t>
            </a:r>
            <a:r>
              <a:rPr lang="cs-CZ" dirty="0" smtClean="0"/>
              <a:t>. </a:t>
            </a:r>
            <a:r>
              <a:rPr lang="cs-CZ" dirty="0" err="1" smtClean="0"/>
              <a:t>MgA</a:t>
            </a:r>
            <a:r>
              <a:rPr lang="cs-CZ" dirty="0" smtClean="0"/>
              <a:t>. </a:t>
            </a:r>
            <a:r>
              <a:rPr lang="cs-CZ" dirty="0" smtClean="0"/>
              <a:t>Iva </a:t>
            </a:r>
            <a:r>
              <a:rPr lang="cs-CZ" dirty="0"/>
              <a:t>V</a:t>
            </a:r>
            <a:r>
              <a:rPr lang="cs-CZ" dirty="0" smtClean="0"/>
              <a:t>achková, </a:t>
            </a:r>
            <a:r>
              <a:rPr lang="cs-CZ" dirty="0" err="1" smtClean="0"/>
              <a:t>Ph.D</a:t>
            </a:r>
            <a:r>
              <a:rPr lang="cs-CZ" dirty="0" smtClean="0"/>
              <a:t>.</a:t>
            </a:r>
            <a:br>
              <a:rPr lang="cs-CZ" dirty="0" smtClean="0"/>
            </a:br>
            <a:r>
              <a:rPr lang="cs-CZ" dirty="0" smtClean="0"/>
              <a:t>Muzeum hlavního města Prahy</a:t>
            </a:r>
          </a:p>
          <a:p>
            <a:endParaRPr lang="cs-CZ" dirty="0" smtClean="0"/>
          </a:p>
          <a:p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VI. Mezioborové sympozium Dějiny a divadlo aneb Dramatizace dějin, 25. 4. 2018</a:t>
            </a:r>
            <a:endParaRPr lang="cs-CZ" dirty="0"/>
          </a:p>
        </p:txBody>
      </p:sp>
      <p:pic>
        <p:nvPicPr>
          <p:cNvPr id="6" name="Picture 6" descr="Logo mal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15060" y="5028409"/>
            <a:ext cx="2344077" cy="9526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3836160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Zůstalo v záznamech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10435046" cy="435133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dirty="0" smtClean="0"/>
              <a:t>„Milý bratře Boleslave. Chtěl bych připít na tvého druhorozeného syna.“</a:t>
            </a:r>
          </a:p>
          <a:p>
            <a:pPr>
              <a:buNone/>
            </a:pPr>
            <a:r>
              <a:rPr lang="cs-CZ" dirty="0" smtClean="0"/>
              <a:t>„Amen.“</a:t>
            </a:r>
          </a:p>
          <a:p>
            <a:pPr>
              <a:buNone/>
            </a:pPr>
            <a:r>
              <a:rPr lang="cs-CZ" dirty="0" smtClean="0"/>
              <a:t>„Máte někdo čočku?“</a:t>
            </a:r>
          </a:p>
          <a:p>
            <a:pPr>
              <a:buNone/>
            </a:pPr>
            <a:r>
              <a:rPr lang="cs-CZ" dirty="0" smtClean="0"/>
              <a:t>„Jsou jen brambory – vlastně ne, tak rejže.“ „Vlastně ne, tak co?“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„Bavilo mě, že jsme to prožili, nemohlo to být stejné jako pro ně. Je to jiná doba, ale jako bychom byli přes tu ponurou atmosféru spojeni.“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62000" y="136525"/>
            <a:ext cx="10515600" cy="1325563"/>
          </a:xfrm>
        </p:spPr>
        <p:txBody>
          <a:bodyPr/>
          <a:lstStyle/>
          <a:p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817688"/>
          </a:xfrm>
        </p:spPr>
        <p:txBody>
          <a:bodyPr/>
          <a:lstStyle/>
          <a:p>
            <a:pPr marL="0" indent="0">
              <a:buNone/>
            </a:pPr>
            <a:endParaRPr lang="cs-CZ" dirty="0"/>
          </a:p>
          <a:p>
            <a:pPr marL="0" indent="0" algn="ctr">
              <a:buNone/>
            </a:pPr>
            <a:r>
              <a:rPr lang="cs-CZ" sz="4400" b="1" dirty="0" smtClean="0"/>
              <a:t>Děkuji za pozornost.</a:t>
            </a:r>
          </a:p>
          <a:p>
            <a:pPr marL="0" indent="0" algn="ctr">
              <a:buNone/>
            </a:pPr>
            <a:endParaRPr lang="cs-CZ" b="1" dirty="0" smtClean="0"/>
          </a:p>
          <a:p>
            <a:pPr marL="0" indent="0" algn="ctr">
              <a:buNone/>
            </a:pPr>
            <a:r>
              <a:rPr lang="cs-CZ" dirty="0" smtClean="0"/>
              <a:t>	Mgr</a:t>
            </a:r>
            <a:r>
              <a:rPr lang="cs-CZ" dirty="0" smtClean="0"/>
              <a:t>. </a:t>
            </a:r>
            <a:r>
              <a:rPr lang="cs-CZ" dirty="0" err="1" smtClean="0"/>
              <a:t>MgA</a:t>
            </a:r>
            <a:r>
              <a:rPr lang="cs-CZ" dirty="0" smtClean="0"/>
              <a:t>. </a:t>
            </a:r>
            <a:r>
              <a:rPr lang="cs-CZ" dirty="0"/>
              <a:t>Iva Vachková, </a:t>
            </a:r>
            <a:r>
              <a:rPr lang="cs-CZ" dirty="0" err="1"/>
              <a:t>Ph.D</a:t>
            </a:r>
            <a:r>
              <a:rPr lang="cs-CZ" dirty="0" smtClean="0"/>
              <a:t>.</a:t>
            </a:r>
            <a:br>
              <a:rPr lang="cs-CZ" dirty="0" smtClean="0"/>
            </a:br>
            <a:r>
              <a:rPr lang="cs-CZ" dirty="0" smtClean="0"/>
              <a:t>	Muzeum </a:t>
            </a:r>
            <a:r>
              <a:rPr lang="cs-CZ" dirty="0"/>
              <a:t>hlavního města </a:t>
            </a:r>
            <a:r>
              <a:rPr lang="cs-CZ" dirty="0" smtClean="0"/>
              <a:t>Prahy</a:t>
            </a:r>
            <a:br>
              <a:rPr lang="cs-CZ" dirty="0" smtClean="0"/>
            </a:br>
            <a:r>
              <a:rPr lang="cs-CZ" dirty="0" smtClean="0"/>
              <a:t>	lektorské </a:t>
            </a:r>
            <a:r>
              <a:rPr lang="cs-CZ" dirty="0"/>
              <a:t>oddělení	  </a:t>
            </a:r>
            <a:endParaRPr lang="cs-CZ" dirty="0" smtClean="0"/>
          </a:p>
          <a:p>
            <a:pPr marL="0" indent="0" algn="ctr">
              <a:buNone/>
            </a:pPr>
            <a:r>
              <a:rPr lang="cs-CZ" dirty="0" err="1" smtClean="0">
                <a:hlinkClick r:id="rId2"/>
              </a:rPr>
              <a:t>vachkova</a:t>
            </a:r>
            <a:r>
              <a:rPr lang="cs-CZ" dirty="0" smtClean="0">
                <a:hlinkClick r:id="rId2"/>
              </a:rPr>
              <a:t>@</a:t>
            </a:r>
            <a:r>
              <a:rPr lang="cs-CZ" dirty="0" err="1" smtClean="0">
                <a:hlinkClick r:id="rId2"/>
              </a:rPr>
              <a:t>muzeumprahy.cz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 </a:t>
            </a:r>
          </a:p>
          <a:p>
            <a:pPr marL="0" indent="0">
              <a:buNone/>
            </a:pPr>
            <a:endParaRPr lang="cs-CZ" dirty="0"/>
          </a:p>
          <a:p>
            <a:pPr marL="0" indent="0" algn="ctr">
              <a:buNone/>
            </a:pPr>
            <a:endParaRPr lang="cs-CZ" sz="1400" b="1" dirty="0"/>
          </a:p>
        </p:txBody>
      </p:sp>
      <p:pic>
        <p:nvPicPr>
          <p:cNvPr id="6" name="Picture 6" descr="Logo mal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67311" y="5472546"/>
            <a:ext cx="2344077" cy="9526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3816585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78822"/>
            <a:ext cx="10515600" cy="1058091"/>
          </a:xfrm>
        </p:spPr>
        <p:txBody>
          <a:bodyPr>
            <a:normAutofit fontScale="90000"/>
          </a:bodyPr>
          <a:lstStyle/>
          <a:p>
            <a:r>
              <a:rPr lang="cs-CZ" b="1" dirty="0" smtClean="0"/>
              <a:t>Potenciál hraní rolí v dějepise </a:t>
            </a:r>
            <a:br>
              <a:rPr lang="cs-CZ" b="1" dirty="0" smtClean="0"/>
            </a:br>
            <a:r>
              <a:rPr lang="cs-CZ" b="1" dirty="0" smtClean="0"/>
              <a:t>pro rozvoj dovedností a historického chápání</a:t>
            </a:r>
            <a:endParaRPr lang="cs-CZ" b="1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838200" y="1750423"/>
            <a:ext cx="10515600" cy="4426540"/>
          </a:xfrm>
        </p:spPr>
        <p:txBody>
          <a:bodyPr/>
          <a:lstStyle/>
          <a:p>
            <a:r>
              <a:rPr lang="cs-CZ" sz="3200" dirty="0" smtClean="0"/>
              <a:t>Možnost vcítit se do osob, které se staly svědky událostí v minulosti a nebo se jich aktivně účastnily.</a:t>
            </a:r>
          </a:p>
          <a:p>
            <a:r>
              <a:rPr lang="cs-CZ" sz="3200" dirty="0" smtClean="0"/>
              <a:t>Možnost poznat, že stejné tvrzení může mít pro zainteresované lidi různý význam.</a:t>
            </a:r>
          </a:p>
          <a:p>
            <a:r>
              <a:rPr lang="cs-CZ" sz="3200" dirty="0" smtClean="0"/>
              <a:t>Možnost zhodnotit  prostřednictvím modelových historických situací dynamiku spojenou s důležitým rozhodováním a priority jednotlivých osob.</a:t>
            </a:r>
          </a:p>
          <a:p>
            <a:r>
              <a:rPr lang="cs-CZ" sz="3200" dirty="0" smtClean="0"/>
              <a:t>Možnost soustředit se více na procesy než na výsledky.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2477085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Potenciál hraní rolí v dějepise </a:t>
            </a:r>
            <a:br>
              <a:rPr lang="cs-CZ" b="1" dirty="0" smtClean="0"/>
            </a:br>
            <a:r>
              <a:rPr lang="cs-CZ" b="1" dirty="0" smtClean="0"/>
              <a:t>pro rozvoj dovedností a historického chápání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17177" y="2168433"/>
            <a:ext cx="10515600" cy="4245430"/>
          </a:xfrm>
        </p:spPr>
        <p:txBody>
          <a:bodyPr>
            <a:normAutofit/>
          </a:bodyPr>
          <a:lstStyle/>
          <a:p>
            <a:pPr marL="0" indent="0"/>
            <a:r>
              <a:rPr lang="cs-CZ" sz="3200" dirty="0" smtClean="0"/>
              <a:t>Možnost spojit modelovou situaci a předchozí prací na událostech (žák se nebude ptát: „Jak bych se zachoval já?“, ale „Jak by se zachoval …?“)</a:t>
            </a:r>
          </a:p>
          <a:p>
            <a:pPr marL="0" indent="0"/>
            <a:r>
              <a:rPr lang="cs-CZ" sz="3200" dirty="0" smtClean="0"/>
              <a:t>Možnost podívat se na proces tak, jako by se ještě nestal, lépe je tak možno pochopit pochybnosti o správnosti rozhodování a nejistotu</a:t>
            </a:r>
          </a:p>
          <a:p>
            <a:pPr marL="0" indent="0"/>
            <a:r>
              <a:rPr lang="cs-CZ" sz="3200" dirty="0" smtClean="0"/>
              <a:t>Možnost pochopit díky zprostředkované zkušenosti, jaké to bylo žít v určité době a nebo prožívat určitou událost</a:t>
            </a:r>
          </a:p>
          <a:p>
            <a:pPr marL="0" lvl="4" indent="0">
              <a:spcBef>
                <a:spcPts val="1000"/>
              </a:spcBef>
              <a:buNone/>
            </a:pPr>
            <a:r>
              <a:rPr lang="cs-CZ" dirty="0" smtClean="0"/>
              <a:t>	</a:t>
            </a:r>
            <a:r>
              <a:rPr lang="cs-CZ" i="1" dirty="0" err="1" smtClean="0"/>
              <a:t>Stradling</a:t>
            </a:r>
            <a:r>
              <a:rPr lang="cs-CZ" i="1" dirty="0" smtClean="0"/>
              <a:t>, R., Jak učit evropské dějiny 20. století, Praha: MŠMT a Rada Evropy 2004, str. 86-88.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3193397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05840" y="365125"/>
            <a:ext cx="10347960" cy="1325563"/>
          </a:xfrm>
        </p:spPr>
        <p:txBody>
          <a:bodyPr/>
          <a:lstStyle/>
          <a:p>
            <a:r>
              <a:rPr lang="cs-CZ" b="1" dirty="0" smtClean="0"/>
              <a:t>Cíle použití hraní rolí v dějepise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99566" y="1847850"/>
            <a:ext cx="10515600" cy="4351338"/>
          </a:xfrm>
        </p:spPr>
        <p:txBody>
          <a:bodyPr>
            <a:normAutofit/>
          </a:bodyPr>
          <a:lstStyle/>
          <a:p>
            <a:r>
              <a:rPr lang="cs-CZ" sz="3200" dirty="0" smtClean="0"/>
              <a:t>Vcítění se do osob žijících v minulosti.</a:t>
            </a:r>
          </a:p>
          <a:p>
            <a:pPr>
              <a:buNone/>
            </a:pPr>
            <a:endParaRPr lang="cs-CZ" sz="3200" dirty="0" smtClean="0"/>
          </a:p>
          <a:p>
            <a:r>
              <a:rPr lang="cs-CZ" sz="3200" dirty="0" smtClean="0"/>
              <a:t>Pochopení chování a jednání lidí v minulosti.</a:t>
            </a:r>
          </a:p>
          <a:p>
            <a:pPr>
              <a:buNone/>
            </a:pPr>
            <a:endParaRPr lang="cs-CZ" sz="3200" dirty="0" smtClean="0"/>
          </a:p>
          <a:p>
            <a:r>
              <a:rPr lang="cs-CZ" sz="3200" dirty="0" smtClean="0"/>
              <a:t>Lepší porozumění motivaci lidí při rozhodování v minulosti.</a:t>
            </a:r>
          </a:p>
          <a:p>
            <a:pPr>
              <a:buNone/>
            </a:pPr>
            <a:endParaRPr lang="cs-CZ" sz="3200" dirty="0" smtClean="0"/>
          </a:p>
          <a:p>
            <a:r>
              <a:rPr lang="cs-CZ" sz="3200" dirty="0" smtClean="0"/>
              <a:t>Nahlédnutí na jeden problém z více stran.</a:t>
            </a:r>
            <a:endParaRPr lang="cs-CZ" sz="3200" dirty="0"/>
          </a:p>
        </p:txBody>
      </p:sp>
    </p:spTree>
    <p:extLst>
      <p:ext uri="{BB962C8B-B14F-4D97-AF65-F5344CB8AC3E}">
        <p14:creationId xmlns="" xmlns:p14="http://schemas.microsoft.com/office/powerpoint/2010/main" val="3459868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			</a:t>
            </a:r>
            <a:r>
              <a:rPr lang="cs-CZ" b="1" dirty="0" smtClean="0"/>
              <a:t>Simulace x Simulace</a:t>
            </a:r>
            <a:endParaRPr lang="cs-CZ" b="1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	</a:t>
            </a:r>
            <a:r>
              <a:rPr lang="cs-CZ" b="1" dirty="0" smtClean="0"/>
              <a:t>Didaktika dějepisu (zahraniční)</a:t>
            </a:r>
            <a:endParaRPr lang="cs-CZ" dirty="0" smtClean="0"/>
          </a:p>
          <a:p>
            <a:r>
              <a:rPr lang="cs-CZ" dirty="0" smtClean="0"/>
              <a:t>Výuková modelová situace, která se snaží napodobit nebo znovu vytvořit podmínky, které existovaly v konkrétní situaci.</a:t>
            </a:r>
          </a:p>
          <a:p>
            <a:pPr>
              <a:buNone/>
            </a:pPr>
            <a:r>
              <a:rPr lang="cs-CZ" dirty="0" smtClean="0"/>
              <a:t>			</a:t>
            </a:r>
          </a:p>
          <a:p>
            <a:pPr>
              <a:buNone/>
            </a:pPr>
            <a:r>
              <a:rPr lang="cs-CZ" i="1" dirty="0" smtClean="0"/>
              <a:t>		žákovská rekonstrukce – žáci nehrají sebe sama</a:t>
            </a:r>
            <a:endParaRPr lang="cs-CZ" dirty="0"/>
          </a:p>
        </p:txBody>
      </p:sp>
      <p:sp>
        <p:nvSpPr>
          <p:cNvPr id="7" name="Zástupný symbol pro obsah 6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>
              <a:buNone/>
            </a:pPr>
            <a:r>
              <a:rPr lang="cs-CZ" b="1" dirty="0" smtClean="0"/>
              <a:t>Dramatická výchova</a:t>
            </a:r>
          </a:p>
          <a:p>
            <a:r>
              <a:rPr lang="cs-CZ" dirty="0" smtClean="0"/>
              <a:t>Hraní sebe sama v různých reálných nebo fiktivních situacích</a:t>
            </a:r>
          </a:p>
          <a:p>
            <a:pPr>
              <a:buNone/>
            </a:pPr>
            <a:r>
              <a:rPr lang="cs-CZ" i="1" dirty="0" smtClean="0"/>
              <a:t>			úroveň hry v roli</a:t>
            </a:r>
          </a:p>
          <a:p>
            <a:pPr>
              <a:buNone/>
            </a:pPr>
            <a:r>
              <a:rPr lang="cs-CZ" i="1" dirty="0" smtClean="0"/>
              <a:t>(simulace,alterace,charakterizace)</a:t>
            </a:r>
            <a:endParaRPr lang="cs-CZ" i="1" dirty="0"/>
          </a:p>
        </p:txBody>
      </p:sp>
    </p:spTree>
    <p:extLst>
      <p:ext uri="{BB962C8B-B14F-4D97-AF65-F5344CB8AC3E}">
        <p14:creationId xmlns="" xmlns:p14="http://schemas.microsoft.com/office/powerpoint/2010/main" val="753754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478714"/>
            <a:ext cx="10515600" cy="712226"/>
          </a:xfrm>
        </p:spPr>
        <p:txBody>
          <a:bodyPr/>
          <a:lstStyle/>
          <a:p>
            <a:r>
              <a:rPr lang="cs-CZ" b="1" dirty="0" smtClean="0"/>
              <a:t>Pozitiva  a úskalí hry v roli v dějepise</a:t>
            </a:r>
            <a:endParaRPr lang="cs-CZ" b="1" dirty="0"/>
          </a:p>
        </p:txBody>
      </p:sp>
      <p:sp>
        <p:nvSpPr>
          <p:cNvPr id="11" name="TextovéPole 10"/>
          <p:cNvSpPr txBox="1"/>
          <p:nvPr/>
        </p:nvSpPr>
        <p:spPr>
          <a:xfrm>
            <a:off x="564776" y="5876365"/>
            <a:ext cx="626633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dirty="0"/>
          </a:p>
          <a:p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9" name="Zástupný symbol pro obsah 8"/>
          <p:cNvSpPr>
            <a:spLocks noGrp="1"/>
          </p:cNvSpPr>
          <p:nvPr>
            <p:ph sz="half" idx="1"/>
          </p:nvPr>
        </p:nvSpPr>
        <p:spPr>
          <a:xfrm>
            <a:off x="838200" y="1280160"/>
            <a:ext cx="5181600" cy="4896803"/>
          </a:xfrm>
        </p:spPr>
        <p:txBody>
          <a:bodyPr>
            <a:normAutofit fontScale="92500" lnSpcReduction="20000"/>
          </a:bodyPr>
          <a:lstStyle/>
          <a:p>
            <a:r>
              <a:rPr lang="cs-CZ" dirty="0" smtClean="0"/>
              <a:t>Aktivizuje</a:t>
            </a:r>
          </a:p>
          <a:p>
            <a:r>
              <a:rPr lang="cs-CZ" dirty="0" smtClean="0"/>
              <a:t>Pomáhá zbavovat  se ostychu</a:t>
            </a:r>
          </a:p>
          <a:p>
            <a:r>
              <a:rPr lang="cs-CZ" dirty="0" smtClean="0"/>
              <a:t>Rozvíjí komunikaci</a:t>
            </a:r>
          </a:p>
          <a:p>
            <a:r>
              <a:rPr lang="cs-CZ" dirty="0" smtClean="0"/>
              <a:t>Učí spolupráci</a:t>
            </a:r>
          </a:p>
          <a:p>
            <a:r>
              <a:rPr lang="cs-CZ" dirty="0" smtClean="0"/>
              <a:t>Učí pohotové reakci</a:t>
            </a:r>
          </a:p>
          <a:p>
            <a:r>
              <a:rPr lang="cs-CZ" dirty="0" smtClean="0"/>
              <a:t>Vnáší estetické kvality – stylizace</a:t>
            </a:r>
          </a:p>
          <a:p>
            <a:r>
              <a:rPr lang="cs-CZ" b="1" dirty="0" smtClean="0"/>
              <a:t>Umožňuje </a:t>
            </a:r>
            <a:r>
              <a:rPr lang="cs-CZ" b="1" dirty="0" err="1" smtClean="0"/>
              <a:t>multiperspektivitu</a:t>
            </a:r>
            <a:r>
              <a:rPr lang="cs-CZ" b="1" dirty="0" smtClean="0"/>
              <a:t> a vcítění se do postav z minulosti</a:t>
            </a:r>
          </a:p>
          <a:p>
            <a:r>
              <a:rPr lang="cs-CZ" b="1" dirty="0" smtClean="0"/>
              <a:t>Pomáhá budovat historické vědomí</a:t>
            </a:r>
          </a:p>
          <a:p>
            <a:r>
              <a:rPr lang="cs-CZ" b="1" dirty="0" smtClean="0"/>
              <a:t>Učí interpretovat pramenný materiál a tvořivě s ním pracovat</a:t>
            </a:r>
            <a:endParaRPr lang="cs-CZ" b="1" dirty="0"/>
          </a:p>
        </p:txBody>
      </p:sp>
      <p:sp>
        <p:nvSpPr>
          <p:cNvPr id="13" name="Zástupný symbol pro obsah 12"/>
          <p:cNvSpPr>
            <a:spLocks noGrp="1"/>
          </p:cNvSpPr>
          <p:nvPr>
            <p:ph sz="half" idx="2"/>
          </p:nvPr>
        </p:nvSpPr>
        <p:spPr>
          <a:xfrm>
            <a:off x="6172200" y="1332411"/>
            <a:ext cx="5181600" cy="4844552"/>
          </a:xfrm>
        </p:spPr>
        <p:txBody>
          <a:bodyPr>
            <a:normAutofit fontScale="92500" lnSpcReduction="20000"/>
          </a:bodyPr>
          <a:lstStyle/>
          <a:p>
            <a:r>
              <a:rPr lang="cs-CZ" dirty="0" smtClean="0"/>
              <a:t>Nepřesné instrukce učitele</a:t>
            </a:r>
          </a:p>
          <a:p>
            <a:r>
              <a:rPr lang="cs-CZ" b="1" dirty="0" smtClean="0"/>
              <a:t>Časová a odborná náročnost přípravy</a:t>
            </a:r>
          </a:p>
          <a:p>
            <a:r>
              <a:rPr lang="cs-CZ" dirty="0" smtClean="0"/>
              <a:t>Malá opora pro hru v roli v nabízených pramenech</a:t>
            </a:r>
          </a:p>
          <a:p>
            <a:r>
              <a:rPr lang="cs-CZ" dirty="0" smtClean="0"/>
              <a:t>Nedostatek informací v danou chvíli</a:t>
            </a:r>
          </a:p>
          <a:p>
            <a:r>
              <a:rPr lang="cs-CZ" dirty="0" smtClean="0"/>
              <a:t>Přílišná kreativita, zlehčování</a:t>
            </a:r>
          </a:p>
          <a:p>
            <a:r>
              <a:rPr lang="cs-CZ" b="1" dirty="0" smtClean="0"/>
              <a:t>Zpětný pohled (očima dneška)</a:t>
            </a:r>
          </a:p>
          <a:p>
            <a:r>
              <a:rPr lang="cs-CZ" b="1" dirty="0" smtClean="0"/>
              <a:t>Anachronismy</a:t>
            </a:r>
          </a:p>
          <a:p>
            <a:r>
              <a:rPr lang="cs-CZ" b="1" dirty="0" smtClean="0"/>
              <a:t>Mylné interpretace</a:t>
            </a:r>
          </a:p>
          <a:p>
            <a:r>
              <a:rPr lang="cs-CZ" b="1" dirty="0" smtClean="0"/>
              <a:t>Narušení osobní sféry hráče</a:t>
            </a:r>
            <a:endParaRPr lang="cs-CZ" b="1" dirty="0"/>
          </a:p>
        </p:txBody>
      </p:sp>
    </p:spTree>
    <p:extLst>
      <p:ext uri="{BB962C8B-B14F-4D97-AF65-F5344CB8AC3E}">
        <p14:creationId xmlns="" xmlns:p14="http://schemas.microsoft.com/office/powerpoint/2010/main" val="2353206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Vhodný pramenný materiál – školní historický pramen, didaktizovaný pramen</a:t>
            </a:r>
            <a:endParaRPr lang="cs-CZ" b="1" dirty="0"/>
          </a:p>
        </p:txBody>
      </p:sp>
      <p:sp>
        <p:nvSpPr>
          <p:cNvPr id="7" name="Zástupný symbol pro obsah 6"/>
          <p:cNvSpPr>
            <a:spLocks noGrp="1"/>
          </p:cNvSpPr>
          <p:nvPr>
            <p:ph sz="half" idx="2"/>
          </p:nvPr>
        </p:nvSpPr>
        <p:spPr>
          <a:xfrm>
            <a:off x="7010400" y="1825625"/>
            <a:ext cx="4380411" cy="4599729"/>
          </a:xfrm>
        </p:spPr>
        <p:txBody>
          <a:bodyPr/>
          <a:lstStyle/>
          <a:p>
            <a:r>
              <a:rPr lang="cs-CZ" dirty="0" smtClean="0"/>
              <a:t>úryvky odborných prací</a:t>
            </a:r>
          </a:p>
          <a:p>
            <a:r>
              <a:rPr lang="cs-CZ" dirty="0" smtClean="0"/>
              <a:t>poezie</a:t>
            </a:r>
          </a:p>
          <a:p>
            <a:r>
              <a:rPr lang="cs-CZ" dirty="0" smtClean="0"/>
              <a:t>memoáry</a:t>
            </a:r>
          </a:p>
          <a:p>
            <a:r>
              <a:rPr lang="cs-CZ" dirty="0" smtClean="0"/>
              <a:t>pečlivě volené úryvky </a:t>
            </a:r>
          </a:p>
          <a:p>
            <a:pPr>
              <a:buNone/>
            </a:pPr>
            <a:r>
              <a:rPr lang="cs-CZ" dirty="0" smtClean="0"/>
              <a:t>	z dobové beletrie</a:t>
            </a:r>
          </a:p>
          <a:p>
            <a:endParaRPr lang="cs-CZ" dirty="0" smtClean="0"/>
          </a:p>
        </p:txBody>
      </p:sp>
      <p:sp>
        <p:nvSpPr>
          <p:cNvPr id="6" name="Zástupný symbol pro obsah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cs-CZ" dirty="0" smtClean="0"/>
              <a:t>úryvky kronik, legend, dopisů</a:t>
            </a:r>
          </a:p>
          <a:p>
            <a:r>
              <a:rPr lang="cs-CZ" dirty="0" smtClean="0"/>
              <a:t>seznamy, účty, soupisy majetku</a:t>
            </a:r>
          </a:p>
          <a:p>
            <a:r>
              <a:rPr lang="cs-CZ" dirty="0" smtClean="0"/>
              <a:t>protokoly z výslechů, rozsudky</a:t>
            </a:r>
          </a:p>
          <a:p>
            <a:r>
              <a:rPr lang="cs-CZ" dirty="0" smtClean="0"/>
              <a:t>iluminace, obrazy, ilustrace</a:t>
            </a:r>
          </a:p>
          <a:p>
            <a:r>
              <a:rPr lang="cs-CZ" dirty="0" smtClean="0"/>
              <a:t>fotografie, série fotografií</a:t>
            </a:r>
          </a:p>
          <a:p>
            <a:r>
              <a:rPr lang="cs-CZ" dirty="0" smtClean="0"/>
              <a:t>filmové týdeníky, autentické filmové sekvence, úryvky z filmů</a:t>
            </a:r>
          </a:p>
          <a:p>
            <a:r>
              <a:rPr lang="cs-CZ" dirty="0" smtClean="0"/>
              <a:t>autentické předměty</a:t>
            </a:r>
          </a:p>
          <a:p>
            <a:pPr>
              <a:buNone/>
            </a:pP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3445100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Specifika hraní rolí v dějepise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>
              <a:buNone/>
            </a:pPr>
            <a:r>
              <a:rPr lang="cs-CZ" b="1" dirty="0" smtClean="0"/>
              <a:t>Rozšířená reflexe</a:t>
            </a:r>
          </a:p>
          <a:p>
            <a:r>
              <a:rPr lang="cs-CZ" dirty="0" smtClean="0"/>
              <a:t>prožitek hráčů</a:t>
            </a:r>
          </a:p>
          <a:p>
            <a:r>
              <a:rPr lang="cs-CZ" dirty="0" smtClean="0"/>
              <a:t>postup, kterým dosáhli žáci cíle</a:t>
            </a:r>
          </a:p>
          <a:p>
            <a:r>
              <a:rPr lang="cs-CZ" dirty="0" smtClean="0"/>
              <a:t>uvědomění si vlastní aktivity</a:t>
            </a:r>
          </a:p>
          <a:p>
            <a:r>
              <a:rPr lang="cs-CZ" b="1" dirty="0" smtClean="0"/>
              <a:t>edukační cíle</a:t>
            </a:r>
            <a:r>
              <a:rPr lang="cs-CZ" dirty="0" smtClean="0"/>
              <a:t> – shrnutí chronologie, připomenutí faktografie, popis složitosti situace, porovnání s další situací, zobecnění, </a:t>
            </a:r>
            <a:r>
              <a:rPr lang="cs-CZ" dirty="0" err="1" smtClean="0"/>
              <a:t>multiperspektivita</a:t>
            </a:r>
            <a:r>
              <a:rPr lang="cs-CZ" dirty="0" smtClean="0"/>
              <a:t> </a:t>
            </a:r>
            <a:endParaRPr lang="cs-CZ" b="1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buNone/>
            </a:pPr>
            <a:r>
              <a:rPr lang="cs-CZ" b="1" dirty="0" smtClean="0"/>
              <a:t>Hra v roli</a:t>
            </a:r>
          </a:p>
          <a:p>
            <a:r>
              <a:rPr lang="cs-CZ" dirty="0" smtClean="0"/>
              <a:t>důležitější je proces</a:t>
            </a:r>
          </a:p>
          <a:p>
            <a:r>
              <a:rPr lang="cs-CZ" dirty="0" smtClean="0"/>
              <a:t>častější částečná hra v roli</a:t>
            </a:r>
          </a:p>
          <a:p>
            <a:r>
              <a:rPr lang="cs-CZ" dirty="0" smtClean="0"/>
              <a:t>spíše alterace, zřídka charakterizace, jen náznaky</a:t>
            </a:r>
          </a:p>
          <a:p>
            <a:r>
              <a:rPr lang="cs-CZ" dirty="0" smtClean="0"/>
              <a:t>pečlivá volba typu rolí (práce v roli „oběti“)</a:t>
            </a:r>
          </a:p>
          <a:p>
            <a:r>
              <a:rPr lang="cs-CZ" dirty="0" smtClean="0"/>
              <a:t>učitel v roli pomáhá</a:t>
            </a:r>
          </a:p>
          <a:p>
            <a:r>
              <a:rPr lang="cs-CZ" dirty="0" smtClean="0"/>
              <a:t>stylizované předvádění</a:t>
            </a:r>
          </a:p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1225731" cy="148953"/>
          </a:xfrm>
        </p:spPr>
        <p:txBody>
          <a:bodyPr/>
          <a:lstStyle/>
          <a:p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Vhodné techniky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cs-CZ" sz="3600" dirty="0" smtClean="0"/>
              <a:t>Plná rolová hra</a:t>
            </a:r>
          </a:p>
          <a:p>
            <a:r>
              <a:rPr lang="cs-CZ" sz="3600" dirty="0" smtClean="0"/>
              <a:t>Živý obraz</a:t>
            </a:r>
          </a:p>
          <a:p>
            <a:r>
              <a:rPr lang="cs-CZ" sz="3600" dirty="0" smtClean="0"/>
              <a:t>Pantomima</a:t>
            </a:r>
          </a:p>
          <a:p>
            <a:r>
              <a:rPr lang="cs-CZ" sz="3600" dirty="0" err="1" smtClean="0"/>
              <a:t>Proxemizace</a:t>
            </a:r>
            <a:r>
              <a:rPr lang="cs-CZ" sz="3600" dirty="0" smtClean="0"/>
              <a:t> postojů</a:t>
            </a:r>
          </a:p>
          <a:p>
            <a:r>
              <a:rPr lang="cs-CZ" sz="3600" dirty="0" smtClean="0"/>
              <a:t>Horké křeslo</a:t>
            </a:r>
          </a:p>
          <a:p>
            <a:r>
              <a:rPr lang="cs-CZ" sz="3600" dirty="0" smtClean="0"/>
              <a:t>Alej svědomí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cs-CZ" sz="3600" dirty="0" smtClean="0"/>
              <a:t>Hlasová koláž</a:t>
            </a:r>
          </a:p>
          <a:p>
            <a:r>
              <a:rPr lang="cs-CZ" sz="3600" dirty="0" err="1" smtClean="0"/>
              <a:t>Minimonolog</a:t>
            </a:r>
            <a:r>
              <a:rPr lang="cs-CZ" sz="3600" dirty="0" smtClean="0"/>
              <a:t> a 					</a:t>
            </a:r>
            <a:r>
              <a:rPr lang="cs-CZ" sz="3600" dirty="0" err="1" smtClean="0"/>
              <a:t>minidialog</a:t>
            </a:r>
            <a:endParaRPr lang="cs-CZ" sz="3600" dirty="0" smtClean="0"/>
          </a:p>
          <a:p>
            <a:r>
              <a:rPr lang="cs-CZ" sz="3600" dirty="0" smtClean="0"/>
              <a:t>Dabing</a:t>
            </a:r>
          </a:p>
          <a:p>
            <a:r>
              <a:rPr lang="cs-CZ" sz="3600" dirty="0" smtClean="0"/>
              <a:t>Zaslechnutá řeč</a:t>
            </a:r>
          </a:p>
          <a:p>
            <a:r>
              <a:rPr lang="cs-CZ" sz="3600" dirty="0" smtClean="0"/>
              <a:t>Mluvící deník</a:t>
            </a:r>
          </a:p>
          <a:p>
            <a:r>
              <a:rPr lang="cs-CZ" sz="3600" dirty="0" smtClean="0"/>
              <a:t>Imaginativní hra</a:t>
            </a:r>
            <a:endParaRPr lang="cs-CZ" sz="3600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761</TotalTime>
  <Words>523</Words>
  <Application>Microsoft Office PowerPoint</Application>
  <PresentationFormat>Vlastní</PresentationFormat>
  <Paragraphs>106</Paragraphs>
  <Slides>11</Slides>
  <Notes>2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2" baseType="lpstr">
      <vt:lpstr>Motiv Office</vt:lpstr>
      <vt:lpstr>Možnosti hry v roli ve vyučování dějepisu z pohledu didaktiky dějepisu</vt:lpstr>
      <vt:lpstr>Potenciál hraní rolí v dějepise  pro rozvoj dovedností a historického chápání</vt:lpstr>
      <vt:lpstr>Potenciál hraní rolí v dějepise  pro rozvoj dovedností a historického chápání</vt:lpstr>
      <vt:lpstr>Cíle použití hraní rolí v dějepise</vt:lpstr>
      <vt:lpstr>   Simulace x Simulace</vt:lpstr>
      <vt:lpstr>Pozitiva  a úskalí hry v roli v dějepise</vt:lpstr>
      <vt:lpstr>Vhodný pramenný materiál – školní historický pramen, didaktizovaný pramen</vt:lpstr>
      <vt:lpstr>Specifika hraní rolí v dějepise</vt:lpstr>
      <vt:lpstr>Vhodné techniky</vt:lpstr>
      <vt:lpstr>Zůstalo v záznamech</vt:lpstr>
      <vt:lpstr>Snímek 11</vt:lpstr>
    </vt:vector>
  </TitlesOfParts>
  <Company>Hewlett-Packard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Praha Karla IV. – velkolepé staveniště Evropy</dc:title>
  <dc:creator>Vachková Iva</dc:creator>
  <cp:lastModifiedBy>Iva</cp:lastModifiedBy>
  <cp:revision>78</cp:revision>
  <dcterms:created xsi:type="dcterms:W3CDTF">2016-11-30T11:03:45Z</dcterms:created>
  <dcterms:modified xsi:type="dcterms:W3CDTF">2018-04-25T04:41:57Z</dcterms:modified>
</cp:coreProperties>
</file>